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89" r:id="rId2"/>
    <p:sldId id="290" r:id="rId3"/>
    <p:sldId id="323" r:id="rId4"/>
    <p:sldId id="326" r:id="rId5"/>
    <p:sldId id="295" r:id="rId6"/>
  </p:sldIdLst>
  <p:sldSz cx="10799763" cy="7199313"/>
  <p:notesSz cx="6858000" cy="9144000"/>
  <p:embeddedFontLst>
    <p:embeddedFont>
      <p:font typeface="Avenir Next LT Pro Demi" panose="020B0704020202020204" pitchFamily="34" charset="0"/>
      <p:bold r:id="rId9"/>
      <p:boldItalic r:id="rId10"/>
    </p:embeddedFont>
    <p:embeddedFont>
      <p:font typeface="Neue Haas Grotesk Text Pro" panose="020B0504020202020204" pitchFamily="34" charset="0"/>
      <p:regular r:id="rId11"/>
      <p:bold r:id="rId12"/>
      <p:italic r:id="rId13"/>
      <p:boldItalic r:id="rId14"/>
    </p:embeddedFont>
    <p:embeddedFont>
      <p:font typeface="Nexa Extra Light" panose="00000200000000000000" pitchFamily="2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FFF4E4"/>
    <a:srgbClr val="3A3A3A"/>
    <a:srgbClr val="194A68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94689" autoAdjust="0"/>
  </p:normalViewPr>
  <p:slideViewPr>
    <p:cSldViewPr snapToGrid="0" showGuides="1">
      <p:cViewPr varScale="1">
        <p:scale>
          <a:sx n="96" d="100"/>
          <a:sy n="96" d="100"/>
        </p:scale>
        <p:origin x="456" y="96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79412-C841-4D9D-0508-1DBA0175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FEDED8-3E18-097A-FA8B-673C0423A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AB2F1A-A4DB-3224-9807-0B9E0F9DA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E0B4B1-CF28-5E61-7043-53E1851FB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8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123949" y="4939528"/>
            <a:ext cx="8116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LLMS COMO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MÁQUINAS DE TRANSFORMAÇÃO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22C3F2D-1D36-1D0E-2CB3-7C490029975E}"/>
              </a:ext>
            </a:extLst>
          </p:cNvPr>
          <p:cNvSpPr txBox="1"/>
          <p:nvPr/>
        </p:nvSpPr>
        <p:spPr>
          <a:xfrm>
            <a:off x="680827" y="4031773"/>
            <a:ext cx="7519685" cy="230832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Os</a:t>
            </a:r>
            <a:r>
              <a:rPr kumimoji="0" lang="pt-BR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</a:t>
            </a:r>
            <a:r>
              <a:rPr kumimoji="0" lang="pt-BR" sz="36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LLMs</a:t>
            </a:r>
            <a:r>
              <a:rPr kumimoji="0" lang="pt-BR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não reproduzem o passado. 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Eles transformam o presente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E criam o futuro.</a:t>
            </a:r>
            <a:r>
              <a:rPr kumimoji="0" lang="pt-BR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EB625-4F7C-1020-B474-87E3876B4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A67F7CE-33FE-EB3B-D1A9-AB1718BDFABC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C1B7140-6364-E764-145F-B8776080B74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5F44E33-ADE9-B160-53B2-64F76A202951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B1E1448-1D1B-B82C-4C43-4947B3856931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52A485-6A20-0154-EF61-2221793FF692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8071781-7DB7-FA1D-5F16-142698710583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B262032-6FBB-5C10-BBC5-952D68F3AFE4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0508BD-C402-7FF3-358B-BCADF9F4B615}"/>
              </a:ext>
            </a:extLst>
          </p:cNvPr>
          <p:cNvSpPr txBox="1"/>
          <p:nvPr/>
        </p:nvSpPr>
        <p:spPr>
          <a:xfrm>
            <a:off x="365663" y="440797"/>
            <a:ext cx="65073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MODO GOOGLE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Reproduzindo o passado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13" name="Imagem 12" descr="Uma imagem contendo caixa, livro, caminhão, bolo&#10;&#10;O conteúdo gerado por IA pode estar incorreto.">
            <a:extLst>
              <a:ext uri="{FF2B5EF4-FFF2-40B4-BE49-F238E27FC236}">
                <a16:creationId xmlns:a16="http://schemas.microsoft.com/office/drawing/2014/main" id="{82EDEDEE-BC0A-9EC6-1807-2449FB38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1" y="3177576"/>
            <a:ext cx="2402699" cy="1601799"/>
          </a:xfrm>
          <a:prstGeom prst="rect">
            <a:avLst/>
          </a:prstGeom>
        </p:spPr>
      </p:pic>
      <p:pic>
        <p:nvPicPr>
          <p:cNvPr id="15" name="Imagem 14" descr="Uma imagem contendo mesa, no interior, de madeira, computador&#10;&#10;O conteúdo gerado por IA pode estar incorreto.">
            <a:extLst>
              <a:ext uri="{FF2B5EF4-FFF2-40B4-BE49-F238E27FC236}">
                <a16:creationId xmlns:a16="http://schemas.microsoft.com/office/drawing/2014/main" id="{B99A1FFA-2479-4392-2BEC-C7FBA8F66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86" y="3308509"/>
            <a:ext cx="2565769" cy="1710512"/>
          </a:xfrm>
          <a:prstGeom prst="rect">
            <a:avLst/>
          </a:prstGeom>
        </p:spPr>
      </p:pic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2EC4EE0B-411E-7644-BA42-313E3C9893C6}"/>
              </a:ext>
            </a:extLst>
          </p:cNvPr>
          <p:cNvSpPr/>
          <p:nvPr/>
        </p:nvSpPr>
        <p:spPr>
          <a:xfrm>
            <a:off x="703812" y="2660758"/>
            <a:ext cx="2752380" cy="2910207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C6CB5268-9A1C-A6CB-53FC-DA13742C34C7}"/>
              </a:ext>
            </a:extLst>
          </p:cNvPr>
          <p:cNvSpPr/>
          <p:nvPr/>
        </p:nvSpPr>
        <p:spPr>
          <a:xfrm>
            <a:off x="3619321" y="1876440"/>
            <a:ext cx="3094349" cy="4669962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luxograma: Processo Alternativo 15">
            <a:extLst>
              <a:ext uri="{FF2B5EF4-FFF2-40B4-BE49-F238E27FC236}">
                <a16:creationId xmlns:a16="http://schemas.microsoft.com/office/drawing/2014/main" id="{F20C3904-F39C-9039-30B2-BD21A752B100}"/>
              </a:ext>
            </a:extLst>
          </p:cNvPr>
          <p:cNvSpPr/>
          <p:nvPr/>
        </p:nvSpPr>
        <p:spPr>
          <a:xfrm>
            <a:off x="6824322" y="2708661"/>
            <a:ext cx="2752380" cy="2910207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Imagem 3" descr="Uma imagem contendo objeto, medidor, mesa, segurando&#10;&#10;O conteúdo gerado por IA pode estar incorreto.">
            <a:extLst>
              <a:ext uri="{FF2B5EF4-FFF2-40B4-BE49-F238E27FC236}">
                <a16:creationId xmlns:a16="http://schemas.microsoft.com/office/drawing/2014/main" id="{31474039-B601-49B9-47DA-9A2BE0838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71" y="2515116"/>
            <a:ext cx="5088914" cy="339260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EED0330-A40D-375B-3D4E-2222EF6A1481}"/>
              </a:ext>
            </a:extLst>
          </p:cNvPr>
          <p:cNvSpPr txBox="1"/>
          <p:nvPr/>
        </p:nvSpPr>
        <p:spPr>
          <a:xfrm>
            <a:off x="563510" y="5768688"/>
            <a:ext cx="2683960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Arquivos escritos, publicados e indexados no passado.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961B845-171A-F053-CF62-E20D713AABE8}"/>
              </a:ext>
            </a:extLst>
          </p:cNvPr>
          <p:cNvSpPr txBox="1"/>
          <p:nvPr/>
        </p:nvSpPr>
        <p:spPr>
          <a:xfrm>
            <a:off x="6885521" y="5777592"/>
            <a:ext cx="2932898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noProof="0" dirty="0">
                <a:solidFill>
                  <a:schemeClr val="bg1"/>
                </a:solidFill>
                <a:latin typeface="Nexa Extra Light" panose="00000200000000000000" pitchFamily="2" charset="0"/>
              </a:rPr>
              <a:t>O arquivo original é reproduzido fielmente.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52D63D-B370-2537-1F9C-18ABDBC62F5B}"/>
              </a:ext>
            </a:extLst>
          </p:cNvPr>
          <p:cNvSpPr txBox="1"/>
          <p:nvPr/>
        </p:nvSpPr>
        <p:spPr>
          <a:xfrm>
            <a:off x="703812" y="2201940"/>
            <a:ext cx="271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PASS</a:t>
            </a:r>
            <a:r>
              <a:rPr lang="pt-BR" sz="20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ADO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594461-1E76-2E80-D98E-579EC6C8BF69}"/>
              </a:ext>
            </a:extLst>
          </p:cNvPr>
          <p:cNvSpPr txBox="1"/>
          <p:nvPr/>
        </p:nvSpPr>
        <p:spPr>
          <a:xfrm>
            <a:off x="3810710" y="1489361"/>
            <a:ext cx="271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PRESENTE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172C4AF-4774-17DD-32A4-C2B3E29C88D0}"/>
              </a:ext>
            </a:extLst>
          </p:cNvPr>
          <p:cNvSpPr txBox="1"/>
          <p:nvPr/>
        </p:nvSpPr>
        <p:spPr>
          <a:xfrm>
            <a:off x="6885521" y="2257504"/>
            <a:ext cx="271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PASSADO</a:t>
            </a:r>
          </a:p>
        </p:txBody>
      </p:sp>
    </p:spTree>
    <p:extLst>
      <p:ext uri="{BB962C8B-B14F-4D97-AF65-F5344CB8AC3E}">
        <p14:creationId xmlns:p14="http://schemas.microsoft.com/office/powerpoint/2010/main" val="38708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7560E-A9DC-64D9-E8C9-2EE9BA51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1650C22E-007C-7A4E-B630-15060084821C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71F2DD7-8812-D16C-38AA-44669FB5EA79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32A0DF7-7CFA-73DD-A014-0268062C98CF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9FEDDCD-3BFF-E889-0B49-AD8FBE538E1E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6DAEE81-64DE-4597-BEAD-809C1A39D88C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EC17F15-53CA-863A-2F36-E0E51E72996C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B0071D7-E5C6-87FB-C0B0-3468E7DA078B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BA89BD-1490-7AE0-BA2F-46BB675C2786}"/>
              </a:ext>
            </a:extLst>
          </p:cNvPr>
          <p:cNvSpPr txBox="1"/>
          <p:nvPr/>
        </p:nvSpPr>
        <p:spPr>
          <a:xfrm>
            <a:off x="2363000" y="2068505"/>
            <a:ext cx="70580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5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 Demi" panose="020F0502020204030204" pitchFamily="34" charset="0"/>
                <a:ea typeface="+mn-ea"/>
                <a:cs typeface="+mn-cs"/>
              </a:rPr>
              <a:t>“</a:t>
            </a: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745EEECD-3811-1730-CEE4-806BDC6D2F00}"/>
              </a:ext>
            </a:extLst>
          </p:cNvPr>
          <p:cNvSpPr/>
          <p:nvPr/>
        </p:nvSpPr>
        <p:spPr>
          <a:xfrm>
            <a:off x="681501" y="2834033"/>
            <a:ext cx="2752380" cy="2910207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Imagem 17" descr="Uma imagem contendo em pé, mesa, azul, homem&#10;&#10;O conteúdo gerado por IA pode estar incorreto.">
            <a:extLst>
              <a:ext uri="{FF2B5EF4-FFF2-40B4-BE49-F238E27FC236}">
                <a16:creationId xmlns:a16="http://schemas.microsoft.com/office/drawing/2014/main" id="{8E2445E6-AD9C-2D43-430E-3414A37C6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8187" y="3298134"/>
            <a:ext cx="2087472" cy="1947731"/>
          </a:xfrm>
          <a:prstGeom prst="rect">
            <a:avLst/>
          </a:prstGeom>
        </p:spPr>
      </p:pic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234AF03E-15FA-DD23-9EFA-45E98E6692F1}"/>
              </a:ext>
            </a:extLst>
          </p:cNvPr>
          <p:cNvSpPr/>
          <p:nvPr/>
        </p:nvSpPr>
        <p:spPr>
          <a:xfrm>
            <a:off x="6810195" y="2880992"/>
            <a:ext cx="2752380" cy="2910207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" name="Imagem 19" descr="Uma imagem contendo Padrão do plano de fundo&#10;&#10;O conteúdo gerado por IA pode estar incorreto.">
            <a:extLst>
              <a:ext uri="{FF2B5EF4-FFF2-40B4-BE49-F238E27FC236}">
                <a16:creationId xmlns:a16="http://schemas.microsoft.com/office/drawing/2014/main" id="{8359428E-23E3-BD7C-49A0-493C093D7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60" y="3140701"/>
            <a:ext cx="2541183" cy="254118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A7C0F1-0F37-68B9-BB5F-3055EDEBFF5B}"/>
              </a:ext>
            </a:extLst>
          </p:cNvPr>
          <p:cNvSpPr txBox="1"/>
          <p:nvPr/>
        </p:nvSpPr>
        <p:spPr>
          <a:xfrm>
            <a:off x="431145" y="422963"/>
            <a:ext cx="650731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MODO LLM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Transformando o presente.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Criando o futuro.</a:t>
            </a:r>
          </a:p>
        </p:txBody>
      </p:sp>
      <p:sp>
        <p:nvSpPr>
          <p:cNvPr id="15" name="Fluxograma: Processo Alternativo 14">
            <a:extLst>
              <a:ext uri="{FF2B5EF4-FFF2-40B4-BE49-F238E27FC236}">
                <a16:creationId xmlns:a16="http://schemas.microsoft.com/office/drawing/2014/main" id="{6875EFD8-31BC-DB65-2A3A-49A063D3AC1A}"/>
              </a:ext>
            </a:extLst>
          </p:cNvPr>
          <p:cNvSpPr/>
          <p:nvPr/>
        </p:nvSpPr>
        <p:spPr>
          <a:xfrm>
            <a:off x="3578225" y="2076311"/>
            <a:ext cx="3094349" cy="4669962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1A9D73-F809-66E8-3822-041128331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176" y="2589542"/>
            <a:ext cx="3089284" cy="308928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AA0276-C1CD-C9F6-F9BD-78BA4777EF34}"/>
              </a:ext>
            </a:extLst>
          </p:cNvPr>
          <p:cNvSpPr txBox="1"/>
          <p:nvPr/>
        </p:nvSpPr>
        <p:spPr>
          <a:xfrm>
            <a:off x="772232" y="5829177"/>
            <a:ext cx="2570918" cy="116955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 LLM não consulta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um “banco de textos”. </a:t>
            </a:r>
            <a:r>
              <a:rPr lang="pt-BR" sz="1400" b="1" noProof="0" dirty="0">
                <a:solidFill>
                  <a:schemeClr val="bg1"/>
                </a:solidFill>
                <a:latin typeface="Nexa Extra Light" panose="00000200000000000000" pitchFamily="2" charset="0"/>
              </a:rPr>
              <a:t>Não há </a:t>
            </a:r>
            <a:r>
              <a:rPr lang="pt-BR" sz="1400" b="1" noProof="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PDFs</a:t>
            </a:r>
            <a:r>
              <a:rPr lang="pt-BR" sz="1400" b="1" noProof="0" dirty="0">
                <a:solidFill>
                  <a:schemeClr val="bg1"/>
                </a:solidFill>
                <a:latin typeface="Nexa Extra Light" panose="00000200000000000000" pitchFamily="2" charset="0"/>
              </a:rPr>
              <a:t> ou DOCs dentro dele. Há parâmetros ou pesos numéricos.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9C4C58-C1F0-0C64-4F89-5C98FA9FCAE4}"/>
              </a:ext>
            </a:extLst>
          </p:cNvPr>
          <p:cNvSpPr txBox="1"/>
          <p:nvPr/>
        </p:nvSpPr>
        <p:spPr>
          <a:xfrm>
            <a:off x="6816918" y="2035587"/>
            <a:ext cx="2990530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Cada resposta é única, fruto de um mosaico de possibilidades estatísticas.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BD6A95-C7E3-4C2E-1C67-A752EE0428A9}"/>
              </a:ext>
            </a:extLst>
          </p:cNvPr>
          <p:cNvSpPr txBox="1"/>
          <p:nvPr/>
        </p:nvSpPr>
        <p:spPr>
          <a:xfrm>
            <a:off x="3807525" y="5678826"/>
            <a:ext cx="2668586" cy="9541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Tecnicamente, ele não está plagiando. Está criando algo novo baseado em técnicas aprendidas.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19A1DD9-87A9-B51D-9322-AC457BDFD919}"/>
              </a:ext>
            </a:extLst>
          </p:cNvPr>
          <p:cNvSpPr txBox="1"/>
          <p:nvPr/>
        </p:nvSpPr>
        <p:spPr>
          <a:xfrm>
            <a:off x="3858880" y="2183480"/>
            <a:ext cx="2570918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Ele aprende padrões</a:t>
            </a:r>
            <a:r>
              <a:rPr kumimoji="0" lang="pt-BR" sz="1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de como a linguagem funciona.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A7E7AFA-7916-ECC5-19C0-8762AC22643D}"/>
              </a:ext>
            </a:extLst>
          </p:cNvPr>
          <p:cNvSpPr txBox="1"/>
          <p:nvPr/>
        </p:nvSpPr>
        <p:spPr>
          <a:xfrm>
            <a:off x="6882923" y="5861142"/>
            <a:ext cx="2990530" cy="9541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 recombinação pode resultar em algo semelhante ao que já existe ou algo completamente inusitado.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0F0EC05-F7AF-8EBB-51B4-E024ECD43167}"/>
              </a:ext>
            </a:extLst>
          </p:cNvPr>
          <p:cNvSpPr txBox="1"/>
          <p:nvPr/>
        </p:nvSpPr>
        <p:spPr>
          <a:xfrm>
            <a:off x="656307" y="2990968"/>
            <a:ext cx="271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PASS</a:t>
            </a:r>
            <a:r>
              <a:rPr lang="pt-BR" sz="20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ADO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01DF17C-AE37-BC03-BE43-94AD5B491295}"/>
              </a:ext>
            </a:extLst>
          </p:cNvPr>
          <p:cNvSpPr txBox="1"/>
          <p:nvPr/>
        </p:nvSpPr>
        <p:spPr>
          <a:xfrm>
            <a:off x="3752786" y="2713553"/>
            <a:ext cx="271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PRESENTE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F5BA1D6-B2EE-A82B-2E56-20DC08821DC8}"/>
              </a:ext>
            </a:extLst>
          </p:cNvPr>
          <p:cNvSpPr txBox="1"/>
          <p:nvPr/>
        </p:nvSpPr>
        <p:spPr>
          <a:xfrm>
            <a:off x="6837584" y="2990968"/>
            <a:ext cx="271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FUTURO</a:t>
            </a:r>
          </a:p>
        </p:txBody>
      </p:sp>
    </p:spTree>
    <p:extLst>
      <p:ext uri="{BB962C8B-B14F-4D97-AF65-F5344CB8AC3E}">
        <p14:creationId xmlns:p14="http://schemas.microsoft.com/office/powerpoint/2010/main" val="20501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4246981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LARGE LANGUAGE MODEL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560603" y="2125973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Modelos de Linguagem de Larga Escala treinados com um vasto conjunto de textos para prever a próxima palavra a partir de uma sequência anterior.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60603" y="3480744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MÁQUINAS DE TRANSFORMAÇÃO E CRIAÇÃO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560603" y="3985666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Na sua essência, ele não consulta a internet e não possui um “banco de texto”. 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Dentro dele há números, não textos.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Raramente ele “regurgita” (reproduz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verbatin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).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60603" y="5313805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COMO ELE FAZ ISSO?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60603" y="5773126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Jogando um jogo de adivinhação estatística para descobrir qual a melhor</a:t>
            </a:r>
            <a:r>
              <a:rPr kumimoji="0" lang="pt-BR" sz="2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palavra se encaixa na sequência. Mas isso é o </a:t>
            </a:r>
            <a:r>
              <a:rPr kumimoji="0" lang="pt-BR" sz="2400" b="1" i="0" u="none" strike="noStrike" kern="1200" cap="none" spc="0" normalizeH="0" noProof="0" dirty="0" err="1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tópic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o da próxima aula.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15753</TotalTime>
  <Words>264</Words>
  <Application>Microsoft Office PowerPoint</Application>
  <PresentationFormat>Personalizar</PresentationFormat>
  <Paragraphs>36</Paragraphs>
  <Slides>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Arial</vt:lpstr>
      <vt:lpstr>Neue Haas Grotesk Text Pro</vt:lpstr>
      <vt:lpstr>Aptos Display</vt:lpstr>
      <vt:lpstr>Avenir Next LT Pro Demi</vt:lpstr>
      <vt:lpstr>Aptos</vt:lpstr>
      <vt:lpstr>Nexa Extra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213</cp:revision>
  <dcterms:created xsi:type="dcterms:W3CDTF">2025-06-19T13:51:07Z</dcterms:created>
  <dcterms:modified xsi:type="dcterms:W3CDTF">2025-10-03T10:56:56Z</dcterms:modified>
</cp:coreProperties>
</file>